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15"/>
  </p:notesMasterIdLst>
  <p:handoutMasterIdLst>
    <p:handoutMasterId r:id="rId16"/>
  </p:handoutMasterIdLst>
  <p:sldIdLst>
    <p:sldId id="276" r:id="rId3"/>
    <p:sldId id="262" r:id="rId4"/>
    <p:sldId id="279" r:id="rId5"/>
    <p:sldId id="280" r:id="rId6"/>
    <p:sldId id="284" r:id="rId7"/>
    <p:sldId id="285" r:id="rId8"/>
    <p:sldId id="290" r:id="rId9"/>
    <p:sldId id="282" r:id="rId10"/>
    <p:sldId id="289" r:id="rId11"/>
    <p:sldId id="288" r:id="rId12"/>
    <p:sldId id="287" r:id="rId13"/>
    <p:sldId id="278" r:id="rId14"/>
  </p:sldIdLst>
  <p:sldSz cx="9144000" cy="5143500" type="screen16x9"/>
  <p:notesSz cx="13004800" cy="9753600"/>
  <p:defaultTextStyle>
    <a:defPPr>
      <a:defRPr lang="de-DE"/>
    </a:defPPr>
    <a:lvl1pPr marL="0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6984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3969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0953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47938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2869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nda Samame, Daniel Alonso" initials="MSDA" lastIdx="1" clrIdx="0">
    <p:extLst>
      <p:ext uri="{19B8F6BF-5375-455C-9EA6-DF929625EA0E}">
        <p15:presenceInfo xmlns:p15="http://schemas.microsoft.com/office/powerpoint/2012/main" userId="S-1-5-21-1690856285-345092849-442037413-12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0F96D4"/>
    <a:srgbClr val="F5F4F0"/>
    <a:srgbClr val="F4F2EA"/>
    <a:srgbClr val="4F334E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89" autoAdjust="0"/>
  </p:normalViewPr>
  <p:slideViewPr>
    <p:cSldViewPr>
      <p:cViewPr varScale="1">
        <p:scale>
          <a:sx n="138" d="100"/>
          <a:sy n="138" d="100"/>
        </p:scale>
        <p:origin x="996" y="108"/>
      </p:cViewPr>
      <p:guideLst>
        <p:guide orient="horz" pos="667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24.04.2024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24.04.2024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84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69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953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938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28698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6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0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47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70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42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00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02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05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8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0797" y="3053953"/>
            <a:ext cx="6400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defTabSz="512188">
              <a:buFont typeface="Times New Roman" charset="0"/>
              <a:buNone/>
              <a:defRPr sz="1500">
                <a:solidFill>
                  <a:srgbClr val="7F7F7F"/>
                </a:solidFill>
                <a:latin typeface="+mj-lt"/>
              </a:defRPr>
            </a:lvl1pPr>
          </a:lstStyle>
          <a:p>
            <a:pPr defTabSz="815975">
              <a:buFont typeface="Times New Roman" charset="0"/>
              <a:buNone/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+mj-lt"/>
              <a:ea typeface="Geneva" charset="0"/>
              <a:cs typeface="Geneva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36682" y="2451199"/>
            <a:ext cx="7623279" cy="584775"/>
          </a:xfrm>
        </p:spPr>
        <p:txBody>
          <a:bodyPr vert="horz"/>
          <a:lstStyle>
            <a:lvl1pPr>
              <a:defRPr sz="3800">
                <a:solidFill>
                  <a:srgbClr val="17375E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4" name="Holder 3"/>
          <p:cNvSpPr>
            <a:spLocks noGrp="1"/>
          </p:cNvSpPr>
          <p:nvPr>
            <p:ph type="body" idx="1" hasCustomPrompt="1"/>
          </p:nvPr>
        </p:nvSpPr>
        <p:spPr>
          <a:xfrm>
            <a:off x="660797" y="2210098"/>
            <a:ext cx="5786438" cy="184666"/>
          </a:xfrm>
        </p:spPr>
        <p:txBody>
          <a:bodyPr lIns="0" tIns="0" rIns="0" bIns="0"/>
          <a:lstStyle>
            <a:lvl1pPr>
              <a:defRPr sz="1500" b="0" i="0" cap="small">
                <a:solidFill>
                  <a:schemeClr val="bg1">
                    <a:lumMod val="50000"/>
                  </a:schemeClr>
                </a:solidFill>
                <a:latin typeface="+mj-lt"/>
                <a:cs typeface="DINPro"/>
              </a:defRPr>
            </a:lvl1pPr>
          </a:lstStyle>
          <a:p>
            <a:r>
              <a:rPr lang="de-DE" dirty="0" err="1"/>
              <a:t>fff</a:t>
            </a:r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277937"/>
            <a:ext cx="2839641" cy="184666"/>
          </a:xfr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60797" y="988760"/>
            <a:ext cx="7623279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F96D4"/>
                </a:solidFill>
                <a:latin typeface="+mj-lt"/>
                <a:cs typeface="DINPro"/>
              </a:defRPr>
            </a:lvl1pPr>
          </a:lstStyle>
          <a:p>
            <a:r>
              <a:rPr lang="de-DE" sz="2800" dirty="0">
                <a:solidFill>
                  <a:srgbClr val="0F96D4"/>
                </a:solidFill>
              </a:rPr>
              <a:t>Folientitel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5939" y="1607344"/>
            <a:ext cx="5811749" cy="230832"/>
          </a:xfrm>
        </p:spPr>
        <p:txBody>
          <a:bodyPr lIns="0" tIns="0" rIns="0" bIns="0"/>
          <a:lstStyle>
            <a:lvl1pPr>
              <a:spcAft>
                <a:spcPts val="377"/>
              </a:spcAft>
              <a:buClr>
                <a:srgbClr val="0F96D4"/>
              </a:buClr>
              <a:buSzPct val="104000"/>
              <a:buFont typeface="Wingdings" charset="2"/>
              <a:buChar char="§"/>
              <a:defRPr sz="1500" b="0" i="0" baseline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5082-582E-244C-854F-D05B274BA6D7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02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1" y="1244263"/>
            <a:ext cx="91439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8" name="object 61"/>
          <p:cNvSpPr/>
          <p:nvPr userDrawn="1"/>
        </p:nvSpPr>
        <p:spPr>
          <a:xfrm>
            <a:off x="5804297" y="730002"/>
            <a:ext cx="3339703" cy="21199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bk object 75"/>
          <p:cNvSpPr>
            <a:spLocks noChangeAspect="1"/>
          </p:cNvSpPr>
          <p:nvPr userDrawn="1"/>
        </p:nvSpPr>
        <p:spPr>
          <a:xfrm>
            <a:off x="0" y="737035"/>
            <a:ext cx="9144000" cy="508657"/>
          </a:xfrm>
          <a:custGeom>
            <a:avLst/>
            <a:gdLst/>
            <a:ahLst/>
            <a:cxnLst/>
            <a:rect l="l" t="t" r="r" b="b"/>
            <a:pathLst>
              <a:path w="13004800" h="964565">
                <a:moveTo>
                  <a:pt x="0" y="964196"/>
                </a:moveTo>
                <a:lnTo>
                  <a:pt x="13004800" y="964196"/>
                </a:lnTo>
                <a:lnTo>
                  <a:pt x="13004800" y="0"/>
                </a:lnTo>
                <a:lnTo>
                  <a:pt x="0" y="0"/>
                </a:lnTo>
                <a:lnTo>
                  <a:pt x="0" y="964196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12" y="809040"/>
            <a:ext cx="7623279" cy="323165"/>
          </a:xfrm>
        </p:spPr>
        <p:txBody>
          <a:bodyPr lIns="0" tIns="0" rIns="0" bIns="0"/>
          <a:lstStyle>
            <a:lvl1pPr>
              <a:defRPr sz="21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66E1-990F-8549-B27F-AF4A6CC69BA6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60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4464844" y="1250157"/>
            <a:ext cx="4690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8" name="object 61"/>
          <p:cNvSpPr/>
          <p:nvPr userDrawn="1"/>
        </p:nvSpPr>
        <p:spPr>
          <a:xfrm>
            <a:off x="5804297" y="730002"/>
            <a:ext cx="3339703" cy="21199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bk object 75"/>
          <p:cNvSpPr>
            <a:spLocks noChangeAspect="1"/>
          </p:cNvSpPr>
          <p:nvPr userDrawn="1"/>
        </p:nvSpPr>
        <p:spPr>
          <a:xfrm>
            <a:off x="0" y="737035"/>
            <a:ext cx="9144000" cy="508657"/>
          </a:xfrm>
          <a:custGeom>
            <a:avLst/>
            <a:gdLst/>
            <a:ahLst/>
            <a:cxnLst/>
            <a:rect l="l" t="t" r="r" b="b"/>
            <a:pathLst>
              <a:path w="13004800" h="964565">
                <a:moveTo>
                  <a:pt x="0" y="964196"/>
                </a:moveTo>
                <a:lnTo>
                  <a:pt x="13004800" y="964196"/>
                </a:lnTo>
                <a:lnTo>
                  <a:pt x="13004800" y="0"/>
                </a:lnTo>
                <a:lnTo>
                  <a:pt x="0" y="0"/>
                </a:lnTo>
                <a:lnTo>
                  <a:pt x="0" y="964196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45612" y="809040"/>
            <a:ext cx="7623279" cy="323165"/>
          </a:xfrm>
        </p:spPr>
        <p:txBody>
          <a:bodyPr lIns="0" tIns="0" rIns="0" bIns="0"/>
          <a:lstStyle>
            <a:lvl1pPr>
              <a:defRPr sz="21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Titel hinzufügen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9F1F-3B2D-2E43-ACEB-AE0978F89715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2" name="Holder 3"/>
          <p:cNvSpPr>
            <a:spLocks noGrp="1"/>
          </p:cNvSpPr>
          <p:nvPr>
            <p:ph type="body" idx="1"/>
          </p:nvPr>
        </p:nvSpPr>
        <p:spPr>
          <a:xfrm>
            <a:off x="714375" y="1607344"/>
            <a:ext cx="3214688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43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797" y="988760"/>
            <a:ext cx="7623279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17375E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5937" y="1607344"/>
            <a:ext cx="5786438" cy="230832"/>
          </a:xfrm>
        </p:spPr>
        <p:txBody>
          <a:bodyPr lIns="0" tIns="0" rIns="0" bIns="0"/>
          <a:lstStyle>
            <a:lvl1pPr>
              <a:defRPr sz="1500" b="0" i="0">
                <a:solidFill>
                  <a:srgbClr val="7F7F7F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277937"/>
            <a:ext cx="2839641" cy="184666"/>
          </a:xfr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797" y="988760"/>
            <a:ext cx="7623279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17375E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5939" y="1607344"/>
            <a:ext cx="5811749" cy="230832"/>
          </a:xfrm>
        </p:spPr>
        <p:txBody>
          <a:bodyPr lIns="0" tIns="0" rIns="0" bIns="0"/>
          <a:lstStyle>
            <a:lvl1pPr>
              <a:spcAft>
                <a:spcPts val="377"/>
              </a:spcAft>
              <a:buClr>
                <a:schemeClr val="accent1">
                  <a:lumMod val="40000"/>
                  <a:lumOff val="60000"/>
                </a:schemeClr>
              </a:buClr>
              <a:buSzPct val="104000"/>
              <a:buFont typeface="Wingdings" charset="2"/>
              <a:buChar char="§"/>
              <a:defRPr sz="1500" b="0" i="0" baseline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277937"/>
            <a:ext cx="2839641" cy="184666"/>
          </a:xfr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1" y="1247368"/>
            <a:ext cx="91439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5" name="object 62"/>
          <p:cNvSpPr/>
          <p:nvPr userDrawn="1"/>
        </p:nvSpPr>
        <p:spPr>
          <a:xfrm>
            <a:off x="0" y="740049"/>
            <a:ext cx="9144000" cy="509574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797" y="810369"/>
            <a:ext cx="7623279" cy="323165"/>
          </a:xfrm>
        </p:spPr>
        <p:txBody>
          <a:bodyPr lIns="0" tIns="0" rIns="0" bIns="0"/>
          <a:lstStyle>
            <a:lvl1pPr>
              <a:defRPr sz="21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CA0F-C99F-184A-BCAD-ADF098A7BB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17375E"/>
                </a:solidFill>
              </a:defRPr>
            </a:lvl1pPr>
          </a:lstStyle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277937"/>
            <a:ext cx="2839641" cy="184666"/>
          </a:xfr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/>
          <p:cNvSpPr>
            <a:spLocks noGrp="1"/>
          </p:cNvSpPr>
          <p:nvPr>
            <p:ph type="pic" sz="quarter" idx="11"/>
          </p:nvPr>
        </p:nvSpPr>
        <p:spPr>
          <a:xfrm>
            <a:off x="1" y="723303"/>
            <a:ext cx="9144000" cy="276999"/>
          </a:xfrm>
        </p:spPr>
        <p:txBody>
          <a:bodyPr vert="horz"/>
          <a:lstStyle/>
          <a:p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4741664"/>
            <a:ext cx="9144000" cy="4018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97" tIns="28698" rIns="57397" bIns="28698" rtlCol="0" anchor="ctr"/>
          <a:lstStyle/>
          <a:p>
            <a:pPr algn="ctr"/>
            <a:endParaRPr lang="de-DE"/>
          </a:p>
        </p:txBody>
      </p:sp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277937"/>
            <a:ext cx="2839641" cy="184666"/>
          </a:xfr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62"/>
          <p:cNvSpPr/>
          <p:nvPr userDrawn="1"/>
        </p:nvSpPr>
        <p:spPr>
          <a:xfrm>
            <a:off x="0" y="740049"/>
            <a:ext cx="9144000" cy="509574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4464844" y="1249843"/>
            <a:ext cx="4690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0" y="4781848"/>
            <a:ext cx="9144000" cy="361652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8CEF-F7BB-BA45-8352-420FBD9C4B5B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17375E"/>
                </a:solidFill>
              </a:defRPr>
            </a:lvl1pPr>
          </a:lstStyle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2" name="Holder 3"/>
          <p:cNvSpPr>
            <a:spLocks noGrp="1"/>
          </p:cNvSpPr>
          <p:nvPr>
            <p:ph type="body" idx="1"/>
          </p:nvPr>
        </p:nvSpPr>
        <p:spPr>
          <a:xfrm>
            <a:off x="714375" y="1607344"/>
            <a:ext cx="3214688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bg1">
                    <a:lumMod val="50000"/>
                  </a:schemeClr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660797" y="810369"/>
            <a:ext cx="7623279" cy="323165"/>
          </a:xfrm>
        </p:spPr>
        <p:txBody>
          <a:bodyPr lIns="0" tIns="0" rIns="0" bIns="0"/>
          <a:lstStyle>
            <a:lvl1pPr>
              <a:defRPr sz="21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277937"/>
            <a:ext cx="2839641" cy="184666"/>
          </a:xfrm>
        </p:spPr>
        <p:txBody>
          <a:bodyPr vert="horz"/>
          <a:lstStyle>
            <a:lvl1pPr algn="r">
              <a:defRPr sz="12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0797" y="3053953"/>
            <a:ext cx="6400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defTabSz="512188">
              <a:buFont typeface="Times New Roman" charset="0"/>
              <a:buNone/>
              <a:defRPr sz="1500">
                <a:solidFill>
                  <a:srgbClr val="595959"/>
                </a:solidFill>
                <a:latin typeface="+mj-lt"/>
              </a:defRPr>
            </a:lvl1pPr>
          </a:lstStyle>
          <a:p>
            <a:pPr defTabSz="815975">
              <a:buFont typeface="Times New Roman" charset="0"/>
              <a:buNone/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+mj-lt"/>
              <a:ea typeface="Geneva" charset="0"/>
              <a:cs typeface="Geneva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2509-F23B-C64B-A803-42EE7C939400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60797" y="2129731"/>
            <a:ext cx="7623279" cy="477054"/>
          </a:xfrm>
        </p:spPr>
        <p:txBody>
          <a:bodyPr vert="horz"/>
          <a:lstStyle>
            <a:lvl1pPr>
              <a:defRPr sz="3100">
                <a:solidFill>
                  <a:srgbClr val="0F96D4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669726" y="1808262"/>
            <a:ext cx="5786438" cy="230832"/>
          </a:xfrm>
        </p:spPr>
        <p:txBody>
          <a:bodyPr lIns="0" tIns="0" rIns="0" bIns="0"/>
          <a:lstStyle>
            <a:lvl1pPr>
              <a:defRPr sz="1500" b="0" i="0" cap="small">
                <a:solidFill>
                  <a:srgbClr val="595959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74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60797" y="988760"/>
            <a:ext cx="7623279" cy="430887"/>
          </a:xfrm>
        </p:spPr>
        <p:txBody>
          <a:bodyPr lIns="0" tIns="0" rIns="0" bIns="0"/>
          <a:lstStyle>
            <a:lvl1pPr>
              <a:defRPr sz="2800" b="0" i="0">
                <a:solidFill>
                  <a:srgbClr val="0F96D4"/>
                </a:solidFill>
                <a:latin typeface="+mj-lt"/>
                <a:cs typeface="DINPro"/>
              </a:defRPr>
            </a:lvl1pPr>
          </a:lstStyle>
          <a:p>
            <a:r>
              <a:rPr lang="de-DE" sz="2800" dirty="0">
                <a:solidFill>
                  <a:srgbClr val="0F96D4"/>
                </a:solidFill>
              </a:rPr>
              <a:t>Folientitel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5937" y="1607344"/>
            <a:ext cx="5786438" cy="230832"/>
          </a:xfrm>
        </p:spPr>
        <p:txBody>
          <a:bodyPr lIns="0" tIns="0" rIns="0" bIns="0"/>
          <a:lstStyle>
            <a:lvl1pPr>
              <a:defRPr sz="1500" b="0" i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6739-710B-D346-A76A-8EF9969DF470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9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361" y="988761"/>
            <a:ext cx="762327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DINPro"/>
                <a:cs typeface="DIN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0557" y="1737887"/>
            <a:ext cx="4522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756"/>
                </a:solidFill>
                <a:latin typeface="DINPro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17375E"/>
                </a:solidFill>
              </a:defRPr>
            </a:lvl1pPr>
          </a:lstStyle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Bild 13">
            <a:extLst>
              <a:ext uri="{FF2B5EF4-FFF2-40B4-BE49-F238E27FC236}">
                <a16:creationId xmlns:a16="http://schemas.microsoft.com/office/drawing/2014/main" id="{A84DBFA3-05A6-4938-B39D-6BDC7EA44D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-23191" y="-16957"/>
            <a:ext cx="9167192" cy="5160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68" r:id="rId5"/>
    <p:sldLayoutId id="2147483667" r:id="rId6"/>
    <p:sldLayoutId id="2147483665" r:id="rId7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2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2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361" y="988761"/>
            <a:ext cx="762327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DINPro"/>
                <a:cs typeface="DIN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0557" y="1737887"/>
            <a:ext cx="4522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756"/>
                </a:solidFill>
                <a:latin typeface="DINPro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4877216"/>
            <a:ext cx="6054328" cy="1457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F96D4"/>
                </a:solidFill>
              </a:defRPr>
            </a:lvl1pPr>
          </a:lstStyle>
          <a:p>
            <a:r>
              <a:rPr lang="de-DE"/>
              <a:t>Model for future science</a:t>
            </a:r>
            <a:endParaRPr lang="de-DE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4875609"/>
            <a:ext cx="1031558" cy="1473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2B95-229A-6C4B-A656-3D33B7154AAB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4894524"/>
            <a:ext cx="602933" cy="1284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Bild 9" descr="PPT_Campus_169_Göttingen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6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2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86984">
        <a:defRPr>
          <a:latin typeface="+mn-lt"/>
          <a:ea typeface="+mn-ea"/>
          <a:cs typeface="+mn-cs"/>
        </a:defRPr>
      </a:lvl2pPr>
      <a:lvl3pPr marL="573969">
        <a:defRPr>
          <a:latin typeface="+mn-lt"/>
          <a:ea typeface="+mn-ea"/>
          <a:cs typeface="+mn-cs"/>
        </a:defRPr>
      </a:lvl3pPr>
      <a:lvl4pPr marL="860953">
        <a:defRPr>
          <a:latin typeface="+mn-lt"/>
          <a:ea typeface="+mn-ea"/>
          <a:cs typeface="+mn-cs"/>
        </a:defRPr>
      </a:lvl4pPr>
      <a:lvl5pPr marL="1147938">
        <a:defRPr>
          <a:latin typeface="+mn-lt"/>
          <a:ea typeface="+mn-ea"/>
          <a:cs typeface="+mn-cs"/>
        </a:defRPr>
      </a:lvl5pPr>
      <a:lvl6pPr marL="1434922">
        <a:defRPr>
          <a:latin typeface="+mn-lt"/>
          <a:ea typeface="+mn-ea"/>
          <a:cs typeface="+mn-cs"/>
        </a:defRPr>
      </a:lvl6pPr>
      <a:lvl7pPr marL="1721907">
        <a:defRPr>
          <a:latin typeface="+mn-lt"/>
          <a:ea typeface="+mn-ea"/>
          <a:cs typeface="+mn-cs"/>
        </a:defRPr>
      </a:lvl7pPr>
      <a:lvl8pPr marL="2008891">
        <a:defRPr>
          <a:latin typeface="+mn-lt"/>
          <a:ea typeface="+mn-ea"/>
          <a:cs typeface="+mn-cs"/>
        </a:defRPr>
      </a:lvl8pPr>
      <a:lvl9pPr marL="22958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de-DE"/>
              <a:t>An Introduction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660797" y="2210098"/>
            <a:ext cx="5786438" cy="230832"/>
          </a:xfrm>
        </p:spPr>
        <p:txBody>
          <a:bodyPr/>
          <a:lstStyle/>
          <a:p>
            <a:r>
              <a:rPr lang="de-DE" dirty="0"/>
              <a:t>Matthias Mustername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957"/>
            <a:ext cx="9144000" cy="6102096"/>
          </a:xfrm>
          <a:prstGeom prst="rect">
            <a:avLst/>
          </a:prstGeom>
        </p:spPr>
      </p:pic>
      <p:sp>
        <p:nvSpPr>
          <p:cNvPr id="11" name="Titel 6"/>
          <p:cNvSpPr txBox="1">
            <a:spLocks/>
          </p:cNvSpPr>
          <p:nvPr/>
        </p:nvSpPr>
        <p:spPr>
          <a:xfrm>
            <a:off x="5364088" y="1059582"/>
            <a:ext cx="3528392" cy="116955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914400"/>
            <a:r>
              <a:rPr lang="de-DE" kern="0" dirty="0"/>
              <a:t>The University </a:t>
            </a:r>
            <a:r>
              <a:rPr lang="de-DE" kern="0" dirty="0" err="1"/>
              <a:t>of</a:t>
            </a:r>
            <a:r>
              <a:rPr lang="de-DE" kern="0" dirty="0"/>
              <a:t> Göttingen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60797" y="988760"/>
            <a:ext cx="7623279" cy="430887"/>
          </a:xfrm>
        </p:spPr>
        <p:txBody>
          <a:bodyPr/>
          <a:lstStyle/>
          <a:p>
            <a:pPr defTabSz="914400"/>
            <a:r>
              <a:rPr lang="de-DE" dirty="0">
                <a:solidFill>
                  <a:srgbClr val="1F497D"/>
                </a:solidFill>
              </a:rPr>
              <a:t>Science </a:t>
            </a:r>
            <a:r>
              <a:rPr lang="de-DE" dirty="0" err="1">
                <a:solidFill>
                  <a:srgbClr val="1F497D"/>
                </a:solidFill>
              </a:rPr>
              <a:t>Explained</a:t>
            </a:r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654631" y="1525722"/>
            <a:ext cx="5285521" cy="2436564"/>
          </a:xfrm>
        </p:spPr>
        <p:txBody>
          <a:bodyPr/>
          <a:lstStyle/>
          <a:p>
            <a:pPr>
              <a:buNone/>
            </a:pPr>
            <a:r>
              <a:rPr lang="en-US" dirty="0"/>
              <a:t>The Forum Wissen stands for dialogue between science and society. It is designed as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dirty="0"/>
              <a:t>modern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museum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place of interdisciplinary research and teaching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center of encounter between science and general public.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en-US" dirty="0"/>
              <a:t>The public's great interest in science is also reflected in the Göttingen Night of Knowledge, which was visited by more than 25,000 persons in 2022.</a:t>
            </a:r>
            <a:endParaRPr lang="de-DE" dirty="0"/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</a:t>
            </a: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2FE36A-BA12-4449-8912-911850180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74" y="1054553"/>
            <a:ext cx="2314029" cy="15978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23A60E-E9F2-4BD7-AA90-50332DDDE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81" y="2815071"/>
            <a:ext cx="2314388" cy="1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21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60797" y="988760"/>
            <a:ext cx="7623279" cy="430887"/>
          </a:xfrm>
        </p:spPr>
        <p:txBody>
          <a:bodyPr/>
          <a:lstStyle/>
          <a:p>
            <a:pPr defTabSz="914400"/>
            <a:r>
              <a:rPr lang="de-DE" dirty="0">
                <a:solidFill>
                  <a:srgbClr val="1F497D"/>
                </a:solidFill>
              </a:rPr>
              <a:t>Science </a:t>
            </a:r>
            <a:r>
              <a:rPr lang="de-DE" dirty="0" err="1">
                <a:solidFill>
                  <a:srgbClr val="1F497D"/>
                </a:solidFill>
              </a:rPr>
              <a:t>and</a:t>
            </a:r>
            <a:r>
              <a:rPr lang="de-DE" dirty="0">
                <a:solidFill>
                  <a:srgbClr val="1F497D"/>
                </a:solidFill>
              </a:rPr>
              <a:t> Economy in </a:t>
            </a:r>
            <a:r>
              <a:rPr lang="de-DE" dirty="0" err="1">
                <a:solidFill>
                  <a:srgbClr val="1F497D"/>
                </a:solidFill>
              </a:rPr>
              <a:t>Dialogue</a:t>
            </a:r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718111" y="1563638"/>
            <a:ext cx="5246920" cy="2026196"/>
          </a:xfrm>
        </p:spPr>
        <p:txBody>
          <a:bodyPr/>
          <a:lstStyle/>
          <a:p>
            <a:pPr>
              <a:buNone/>
            </a:pPr>
            <a:r>
              <a:rPr lang="en-US" dirty="0"/>
              <a:t>The University promotes the integration of science and economy.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/>
              <a:t>The goal is to promote innovation through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exchange between students and companies about research projects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experience</a:t>
            </a:r>
            <a:endParaRPr lang="de-DE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direct access to scientific expertise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mentoring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executives</a:t>
            </a:r>
            <a:r>
              <a:rPr lang="de-DE" dirty="0"/>
              <a:t>.</a:t>
            </a: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</a:t>
            </a: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8760"/>
            <a:ext cx="2263939" cy="36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00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8"/>
            <a:ext cx="5904656" cy="4193247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300192" y="1359923"/>
            <a:ext cx="2731652" cy="1615906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indent="-540000" defTabSz="914400">
              <a:lnSpc>
                <a:spcPts val="3200"/>
              </a:lnSpc>
            </a:pPr>
            <a:r>
              <a:rPr lang="de-DE" sz="2000" b="1" kern="0" dirty="0">
                <a:solidFill>
                  <a:srgbClr val="1F497D"/>
                </a:solidFill>
              </a:rPr>
              <a:t>Göttingen</a:t>
            </a:r>
            <a:br>
              <a:rPr lang="de-DE" sz="1800" b="1" kern="0" dirty="0">
                <a:solidFill>
                  <a:srgbClr val="1F497D"/>
                </a:solidFill>
              </a:rPr>
            </a:br>
            <a:r>
              <a:rPr lang="de-DE" sz="18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University –</a:t>
            </a:r>
            <a:br>
              <a:rPr lang="de-DE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de-DE" sz="18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Many</a:t>
            </a:r>
            <a:r>
              <a:rPr lang="de-DE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endParaRPr lang="de-DE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60797" y="988760"/>
            <a:ext cx="7623279" cy="430887"/>
          </a:xfrm>
        </p:spPr>
        <p:txBody>
          <a:bodyPr/>
          <a:lstStyle/>
          <a:p>
            <a:pPr defTabSz="914400" rtl="0"/>
            <a:r>
              <a:rPr lang="en-US" dirty="0">
                <a:solidFill>
                  <a:srgbClr val="1F497D"/>
                </a:solidFill>
              </a:rPr>
              <a:t>Profile of the University of Göttingen</a:t>
            </a:r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1785939" y="1607344"/>
            <a:ext cx="5811749" cy="222112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Founded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in 1737 as the University of Enlightenment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de-DE" dirty="0"/>
              <a:t>In 2003 the University became Foundation under Public Law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Research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international </a:t>
            </a:r>
            <a:r>
              <a:rPr lang="de-DE" dirty="0" err="1"/>
              <a:t>importance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Focus on </a:t>
            </a:r>
            <a:r>
              <a:rPr lang="de-DE" dirty="0" err="1"/>
              <a:t>research-based</a:t>
            </a:r>
            <a:r>
              <a:rPr lang="de-DE" dirty="0"/>
              <a:t> </a:t>
            </a:r>
            <a:r>
              <a:rPr lang="de-DE" dirty="0" err="1"/>
              <a:t>teaching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Around 27,5000 students, of which 16,7% are international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13,300 employees (incl. the University Medical Center)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10" name="Inhaltsplatzhalt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846"/>
            <a:ext cx="9144000" cy="21193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58515" y="937339"/>
            <a:ext cx="7623279" cy="430887"/>
          </a:xfrm>
        </p:spPr>
        <p:txBody>
          <a:bodyPr/>
          <a:lstStyle/>
          <a:p>
            <a:pPr rtl="0"/>
            <a:r>
              <a:rPr lang="de-DE" dirty="0" err="1">
                <a:solidFill>
                  <a:srgbClr val="1F497D"/>
                </a:solidFill>
              </a:rPr>
              <a:t>Foundation</a:t>
            </a:r>
            <a:r>
              <a:rPr lang="de-DE" dirty="0">
                <a:solidFill>
                  <a:srgbClr val="1F497D"/>
                </a:solidFill>
              </a:rPr>
              <a:t> </a:t>
            </a:r>
            <a:r>
              <a:rPr lang="de-DE" dirty="0" err="1">
                <a:solidFill>
                  <a:srgbClr val="1F497D"/>
                </a:solidFill>
              </a:rPr>
              <a:t>Under</a:t>
            </a:r>
            <a:r>
              <a:rPr lang="de-DE" dirty="0">
                <a:solidFill>
                  <a:srgbClr val="1F497D"/>
                </a:solidFill>
              </a:rPr>
              <a:t> Public Law </a:t>
            </a:r>
            <a:r>
              <a:rPr lang="de-DE" dirty="0" err="1">
                <a:solidFill>
                  <a:srgbClr val="1F497D"/>
                </a:solidFill>
              </a:rPr>
              <a:t>since</a:t>
            </a:r>
            <a:r>
              <a:rPr lang="de-DE" dirty="0">
                <a:solidFill>
                  <a:srgbClr val="1F497D"/>
                </a:solidFill>
              </a:rPr>
              <a:t> 2003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1447155" y="1469851"/>
            <a:ext cx="6624736" cy="1461939"/>
          </a:xfrm>
        </p:spPr>
        <p:txBody>
          <a:bodyPr/>
          <a:lstStyle/>
          <a:p>
            <a:pPr marL="361950" indent="-349250" rtl="0">
              <a:spcBef>
                <a:spcPts val="600"/>
              </a:spcBef>
              <a:spcAft>
                <a:spcPts val="0"/>
              </a:spcAft>
              <a:buClr>
                <a:srgbClr val="B8CDE4"/>
              </a:buClr>
              <a:buSzPct val="104166"/>
              <a:buFont typeface="Wingdings"/>
              <a:buChar char=""/>
              <a:tabLst>
                <a:tab pos="361950" algn="l"/>
              </a:tabLst>
            </a:pPr>
            <a:r>
              <a:rPr lang="en-US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Legal independence of </a:t>
            </a:r>
            <a:r>
              <a:rPr lang="en-US" dirty="0"/>
              <a:t>the University from the state of Lower Saxony</a:t>
            </a:r>
            <a:endParaRPr lang="en-US" spc="-5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CDE4"/>
              </a:buClr>
              <a:buSzPct val="104166"/>
              <a:buFont typeface="Wingdings"/>
              <a:buChar char=""/>
              <a:tabLst>
                <a:tab pos="361950" algn="l"/>
              </a:tabLst>
            </a:pPr>
            <a:r>
              <a:rPr lang="de-DE" spc="-5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Economic</a:t>
            </a:r>
            <a:r>
              <a:rPr lang="de-DE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de-DE" spc="-5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management</a:t>
            </a:r>
            <a:r>
              <a:rPr lang="de-DE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and </a:t>
            </a:r>
            <a:r>
              <a:rPr lang="de-DE" spc="-5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accounting</a:t>
            </a:r>
            <a:r>
              <a:rPr lang="de-DE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conform to business principles</a:t>
            </a:r>
          </a:p>
          <a:p>
            <a:pPr marL="361950" indent="-3492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CDE4"/>
              </a:buClr>
              <a:buSzPct val="104166"/>
              <a:buFont typeface="Wingdings"/>
              <a:buChar char=""/>
              <a:tabLst>
                <a:tab pos="361950" algn="l"/>
              </a:tabLst>
            </a:pPr>
            <a:r>
              <a:rPr lang="en-US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Employer with legal authority</a:t>
            </a:r>
          </a:p>
          <a:p>
            <a:pPr marL="361950" indent="-3492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CDE4"/>
              </a:buClr>
              <a:buSzPct val="104166"/>
              <a:buFont typeface="Wingdings"/>
              <a:buChar char=""/>
              <a:tabLst>
                <a:tab pos="361950" algn="l"/>
              </a:tabLst>
            </a:pPr>
            <a:r>
              <a:rPr lang="en-US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University's properties constitute basic assets of the Foundation</a:t>
            </a:r>
          </a:p>
          <a:p>
            <a:pPr marL="361950" indent="-3492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CDE4"/>
              </a:buClr>
              <a:buSzPct val="104166"/>
              <a:buFont typeface="Wingdings"/>
              <a:buChar char=""/>
              <a:tabLst>
                <a:tab pos="361950" algn="l"/>
              </a:tabLst>
            </a:pPr>
            <a:r>
              <a:rPr lang="de-DE" dirty="0"/>
              <a:t>High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autonomy</a:t>
            </a:r>
            <a:r>
              <a:rPr lang="de-DE" dirty="0"/>
              <a:t> and </a:t>
            </a:r>
            <a:r>
              <a:rPr lang="de-DE" dirty="0" err="1"/>
              <a:t>leadership</a:t>
            </a:r>
            <a:endParaRPr lang="de-DE" dirty="0"/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" y="3147814"/>
            <a:ext cx="9132115" cy="19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75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60797" y="988760"/>
            <a:ext cx="7623279" cy="430887"/>
          </a:xfrm>
        </p:spPr>
        <p:txBody>
          <a:bodyPr/>
          <a:lstStyle/>
          <a:p>
            <a:pPr defTabSz="914400" rtl="0"/>
            <a:r>
              <a:rPr lang="en-US" dirty="0">
                <a:solidFill>
                  <a:srgbClr val="1F497D"/>
                </a:solidFill>
              </a:rPr>
              <a:t>Largest Employer in the Region</a:t>
            </a:r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</a:t>
            </a: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660797" y="1603138"/>
            <a:ext cx="4485694" cy="1923604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13,300 employees at the University and the University Medical Center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4,500 </a:t>
            </a:r>
            <a:r>
              <a:rPr lang="en-US" dirty="0"/>
              <a:t>employees in scientific field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8,800 </a:t>
            </a:r>
            <a:r>
              <a:rPr lang="de-DE" dirty="0" err="1"/>
              <a:t>employees</a:t>
            </a:r>
            <a:r>
              <a:rPr lang="de-DE" dirty="0"/>
              <a:t> in non-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46% </a:t>
            </a:r>
            <a:r>
              <a:rPr lang="de-DE" dirty="0" err="1"/>
              <a:t>female</a:t>
            </a:r>
            <a:r>
              <a:rPr lang="de-DE" dirty="0"/>
              <a:t> </a:t>
            </a:r>
            <a:r>
              <a:rPr lang="de-DE" dirty="0" err="1"/>
              <a:t>employees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High </a:t>
            </a:r>
            <a:r>
              <a:rPr lang="en-US" dirty="0" err="1"/>
              <a:t>internationalisation</a:t>
            </a:r>
            <a:r>
              <a:rPr lang="en-US" dirty="0"/>
              <a:t> level – 12%  of the university´s employees are international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nhaltsplatzhalt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85" y="1563638"/>
            <a:ext cx="3943396" cy="26317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F477B29-63A9-4A75-8987-A271660B3F03}"/>
              </a:ext>
            </a:extLst>
          </p:cNvPr>
          <p:cNvSpPr txBox="1"/>
          <p:nvPr/>
        </p:nvSpPr>
        <p:spPr>
          <a:xfrm>
            <a:off x="580202" y="359304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chemeClr val="accent1">
                  <a:lumMod val="40000"/>
                  <a:lumOff val="60000"/>
                </a:schemeClr>
              </a:buClr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(Status 2022, all figures rounded)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65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3634192" y="1013925"/>
            <a:ext cx="4072116" cy="430887"/>
          </a:xfrm>
        </p:spPr>
        <p:txBody>
          <a:bodyPr/>
          <a:lstStyle/>
          <a:p>
            <a:r>
              <a:rPr lang="de-DE" dirty="0" err="1">
                <a:solidFill>
                  <a:srgbClr val="1F497D"/>
                </a:solidFill>
              </a:rPr>
              <a:t>Faculties</a:t>
            </a:r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3635896" y="1607345"/>
            <a:ext cx="5040560" cy="2898229"/>
          </a:xfrm>
        </p:spPr>
        <p:txBody>
          <a:bodyPr/>
          <a:lstStyle/>
          <a:p>
            <a:pPr>
              <a:buNone/>
            </a:pPr>
            <a:r>
              <a:rPr lang="en-US" dirty="0"/>
              <a:t>The University of Göttingen comprises 13 faculties in: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/>
              <a:t>Humanities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Theology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Chemistry, </a:t>
            </a:r>
            <a:r>
              <a:rPr lang="de-DE" dirty="0" err="1"/>
              <a:t>Physics</a:t>
            </a:r>
            <a:r>
              <a:rPr lang="de-DE" dirty="0"/>
              <a:t>, </a:t>
            </a:r>
            <a:r>
              <a:rPr lang="de-DE" dirty="0" err="1"/>
              <a:t>Biology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Psychology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Computer Sciences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Agriculture, Forestry and Geosciences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Law, Economics and Social Sciences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/>
              <a:t>Centers, institutes and affiliated institutes complete the profile. They offer unique opportunities for interdisciplinary cooperation.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</a:t>
            </a: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0180"/>
            <a:ext cx="2461122" cy="38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36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60797" y="915566"/>
            <a:ext cx="7623279" cy="430887"/>
          </a:xfrm>
        </p:spPr>
        <p:txBody>
          <a:bodyPr/>
          <a:lstStyle/>
          <a:p>
            <a:pPr defTabSz="914400"/>
            <a:r>
              <a:rPr lang="de-DE" dirty="0" err="1">
                <a:solidFill>
                  <a:srgbClr val="1F497D"/>
                </a:solidFill>
              </a:rPr>
              <a:t>Popular</a:t>
            </a:r>
            <a:r>
              <a:rPr lang="de-DE" dirty="0">
                <a:solidFill>
                  <a:srgbClr val="1F497D"/>
                </a:solidFill>
              </a:rPr>
              <a:t> </a:t>
            </a:r>
            <a:r>
              <a:rPr lang="de-DE" dirty="0" err="1">
                <a:solidFill>
                  <a:srgbClr val="1F497D"/>
                </a:solidFill>
              </a:rPr>
              <a:t>Among</a:t>
            </a:r>
            <a:r>
              <a:rPr lang="de-DE" dirty="0">
                <a:solidFill>
                  <a:srgbClr val="1F497D"/>
                </a:solidFill>
              </a:rPr>
              <a:t> Students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539552" y="1728354"/>
            <a:ext cx="4536504" cy="1615827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More than 27,500 students in winter semester 2023/2024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/>
              <a:t>4,500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abroad</a:t>
            </a:r>
            <a:endParaRPr lang="de-DE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210 different degree </a:t>
            </a:r>
            <a:r>
              <a:rPr lang="en-US" dirty="0" err="1"/>
              <a:t>programmes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Diversity of subjects and possible combinations in study </a:t>
            </a:r>
            <a:r>
              <a:rPr lang="en-US" dirty="0" err="1"/>
              <a:t>programmes</a:t>
            </a:r>
            <a:endParaRPr lang="de-DE" dirty="0"/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</a:t>
            </a: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Inhaltsplatzhalt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81079"/>
            <a:ext cx="3882625" cy="37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21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84213" y="901522"/>
            <a:ext cx="7623279" cy="430887"/>
          </a:xfrm>
        </p:spPr>
        <p:txBody>
          <a:bodyPr/>
          <a:lstStyle/>
          <a:p>
            <a:pPr defTabSz="914400"/>
            <a:r>
              <a:rPr lang="de-DE" dirty="0" err="1">
                <a:solidFill>
                  <a:srgbClr val="1F497D"/>
                </a:solidFill>
              </a:rPr>
              <a:t>Our</a:t>
            </a:r>
            <a:r>
              <a:rPr lang="de-DE" dirty="0">
                <a:solidFill>
                  <a:srgbClr val="1F497D"/>
                </a:solidFill>
              </a:rPr>
              <a:t> Quality Standards in Teaching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1736822" y="1419647"/>
            <a:ext cx="5811749" cy="1769715"/>
          </a:xfrm>
        </p:spPr>
        <p:txBody>
          <a:bodyPr/>
          <a:lstStyle/>
          <a:p>
            <a:pPr marL="342900" indent="-342900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/>
              <a:t>Research-</a:t>
            </a:r>
            <a:r>
              <a:rPr lang="de-DE" dirty="0" err="1"/>
              <a:t>oriented</a:t>
            </a:r>
            <a:r>
              <a:rPr lang="de-DE" dirty="0"/>
              <a:t> </a:t>
            </a:r>
            <a:r>
              <a:rPr lang="de-DE" dirty="0" err="1"/>
              <a:t>teaching</a:t>
            </a:r>
            <a:endParaRPr lang="de-DE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Disciplinary and interdisciplinary study </a:t>
            </a:r>
            <a:r>
              <a:rPr lang="en-US" dirty="0" err="1"/>
              <a:t>programmes</a:t>
            </a:r>
            <a:endParaRPr lang="en-US" dirty="0"/>
          </a:p>
          <a:p>
            <a:pPr marL="342900" indent="-342900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/>
              <a:t>International </a:t>
            </a:r>
            <a:r>
              <a:rPr lang="de-DE" dirty="0" err="1"/>
              <a:t>curriculum</a:t>
            </a:r>
            <a:endParaRPr lang="de-DE" dirty="0"/>
          </a:p>
          <a:p>
            <a:pPr marL="342900" indent="-342900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Diversity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endParaRPr lang="de-DE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High quality of advice and support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Innovative teaching and exam forms</a:t>
            </a:r>
            <a:endParaRPr lang="de-DE" dirty="0"/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Inhaltsplatzhalt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4" y="3363838"/>
            <a:ext cx="9211506" cy="20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346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93137" y="954753"/>
            <a:ext cx="7623279" cy="430887"/>
          </a:xfrm>
        </p:spPr>
        <p:txBody>
          <a:bodyPr/>
          <a:lstStyle/>
          <a:p>
            <a:pPr defTabSz="914400"/>
            <a:r>
              <a:rPr lang="de-DE" dirty="0" err="1">
                <a:solidFill>
                  <a:srgbClr val="1F497D"/>
                </a:solidFill>
              </a:rPr>
              <a:t>Infrastructures</a:t>
            </a:r>
            <a:endParaRPr lang="de-DE" dirty="0">
              <a:solidFill>
                <a:srgbClr val="1F497D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693137" y="1472753"/>
            <a:ext cx="5603290" cy="2539157"/>
          </a:xfrm>
        </p:spPr>
        <p:txBody>
          <a:bodyPr/>
          <a:lstStyle/>
          <a:p>
            <a:pPr>
              <a:buNone/>
            </a:pPr>
            <a:r>
              <a:rPr lang="en-US" dirty="0"/>
              <a:t>Digital transformation and increasingly interconnected science place high demands on the management of complex and heterogeneous data.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/>
              <a:t>Central partners of the University of Göttingen in the field of Development and Operation of Information and IT Infrastructure are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Lower Saxony State and University Library (SUB)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Society for Scientific Data Processing </a:t>
            </a:r>
            <a:r>
              <a:rPr lang="en-US" dirty="0" err="1"/>
              <a:t>mbH</a:t>
            </a:r>
            <a:r>
              <a:rPr lang="en-US" dirty="0"/>
              <a:t> Göttingen (GWDG)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They bundle their expertise and experience in the </a:t>
            </a:r>
            <a:r>
              <a:rPr lang="en-US" dirty="0" err="1"/>
              <a:t>Digitalisation</a:t>
            </a:r>
            <a:r>
              <a:rPr lang="en-US" dirty="0"/>
              <a:t> Center and the </a:t>
            </a:r>
            <a:r>
              <a:rPr lang="en-US" dirty="0" err="1"/>
              <a:t>eResearch</a:t>
            </a:r>
            <a:r>
              <a:rPr lang="en-US" dirty="0"/>
              <a:t> Alliance, founded in 1997 and 2014 respectively.</a:t>
            </a: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</a:t>
            </a: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Inhaltsplatzhalt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66" y="915566"/>
            <a:ext cx="2672199" cy="37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289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60797" y="843558"/>
            <a:ext cx="7623279" cy="677108"/>
          </a:xfrm>
        </p:spPr>
        <p:txBody>
          <a:bodyPr/>
          <a:lstStyle/>
          <a:p>
            <a:r>
              <a:rPr lang="en-US" sz="2400" dirty="0">
                <a:solidFill>
                  <a:srgbClr val="1F497D"/>
                </a:solidFill>
              </a:rPr>
              <a:t>Lower Saxony State and University Library</a:t>
            </a:r>
            <a:br>
              <a:rPr lang="de-DE" dirty="0">
                <a:solidFill>
                  <a:srgbClr val="1F497D"/>
                </a:solidFill>
              </a:rPr>
            </a:br>
            <a:r>
              <a:rPr lang="en-US" sz="2000" dirty="0">
                <a:solidFill>
                  <a:srgbClr val="1F497D"/>
                </a:solidFill>
              </a:rPr>
              <a:t>Highest Standard for Research and Teaching</a:t>
            </a:r>
            <a:endParaRPr lang="de-DE" sz="2000" dirty="0">
              <a:solidFill>
                <a:srgbClr val="1F497D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611560" y="1779662"/>
            <a:ext cx="8424936" cy="1256754"/>
          </a:xfrm>
        </p:spPr>
        <p:txBody>
          <a:bodyPr/>
          <a:lstStyle/>
          <a:p>
            <a:pPr marL="342000" indent="-342000" algn="l"/>
            <a:r>
              <a:rPr lang="en-US" dirty="0"/>
              <a:t>Securing and expanding research and information infrastructures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000" indent="-342000" algn="l" rtl="0"/>
            <a:r>
              <a:rPr lang="en-US" dirty="0"/>
              <a:t>Expansion of Open Access and electronic publication forms</a:t>
            </a:r>
          </a:p>
          <a:p>
            <a:pPr marL="342000" indent="-342000" algn="l" defTabSz="216000"/>
            <a:r>
              <a:rPr lang="en-US" dirty="0"/>
              <a:t>Provision of information to students, educators, and researchers: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5.8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million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books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1.5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million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microforms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34,000 electronic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journals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/>
              <a:t>extensive digital collections, and numerous maps, plans, manuscripts, and incunabula</a:t>
            </a:r>
            <a:endParaRPr lang="de-DE" dirty="0"/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732359" y="4877216"/>
            <a:ext cx="6054328" cy="145733"/>
          </a:xfrm>
        </p:spPr>
        <p:txBody>
          <a:bodyPr/>
          <a:lstStyle/>
          <a:p>
            <a:r>
              <a:rPr lang="de-DE"/>
              <a:t>The University of Göttingen – An Introduction</a:t>
            </a:r>
            <a:endParaRPr lang="de-DE" dirty="0"/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4294967295"/>
          </p:nvPr>
        </p:nvSpPr>
        <p:spPr>
          <a:xfrm>
            <a:off x="218599" y="4875609"/>
            <a:ext cx="1031558" cy="147340"/>
          </a:xfrm>
        </p:spPr>
        <p:txBody>
          <a:bodyPr/>
          <a:lstStyle/>
          <a:p>
            <a:fld id="{D304FED8-C979-F64B-90E4-24E76885865A}" type="datetime1">
              <a:rPr lang="de-DE" smtClean="0"/>
              <a:pPr/>
              <a:t>24.04.2024</a:t>
            </a:fld>
            <a:endParaRPr lang="en-US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8322469" y="4894524"/>
            <a:ext cx="602933" cy="128425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5965031" y="277937"/>
            <a:ext cx="2839641" cy="276999"/>
          </a:xfrm>
        </p:spPr>
        <p:txBody>
          <a:bodyPr/>
          <a:lstStyle/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424"/>
            <a:ext cx="5835223" cy="21190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9" y="3245424"/>
            <a:ext cx="3147203" cy="20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37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Bildschirmpräsentation (16:9)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Calibri</vt:lpstr>
      <vt:lpstr>DINPro</vt:lpstr>
      <vt:lpstr>Times New Roman</vt:lpstr>
      <vt:lpstr>Wingdings</vt:lpstr>
      <vt:lpstr>Office Theme</vt:lpstr>
      <vt:lpstr>1_Office Theme</vt:lpstr>
      <vt:lpstr>The University of Göttingen</vt:lpstr>
      <vt:lpstr>Profile of the University of Göttingen</vt:lpstr>
      <vt:lpstr>Foundation Under Public Law since 2003</vt:lpstr>
      <vt:lpstr>Largest Employer in the Region</vt:lpstr>
      <vt:lpstr>Faculties</vt:lpstr>
      <vt:lpstr>Popular Among Students</vt:lpstr>
      <vt:lpstr>Our Quality Standards in Teaching</vt:lpstr>
      <vt:lpstr>Infrastructures</vt:lpstr>
      <vt:lpstr>Lower Saxony State and University Library Highest Standard for Research and Teaching</vt:lpstr>
      <vt:lpstr>Science Explained</vt:lpstr>
      <vt:lpstr>Science and Economy in Dialogue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</dc:creator>
  <cp:lastModifiedBy>Lange, Regina</cp:lastModifiedBy>
  <cp:revision>171</cp:revision>
  <dcterms:created xsi:type="dcterms:W3CDTF">2017-08-09T09:33:14Z</dcterms:created>
  <dcterms:modified xsi:type="dcterms:W3CDTF">2024-04-24T19:02:33Z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