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79" autoAdjust="0"/>
  </p:normalViewPr>
  <p:slideViewPr>
    <p:cSldViewPr>
      <p:cViewPr>
        <p:scale>
          <a:sx n="54" d="100"/>
          <a:sy n="54" d="100"/>
        </p:scale>
        <p:origin x="1598" y="686"/>
      </p:cViewPr>
      <p:guideLst>
        <p:guide orient="horz" pos="3067"/>
        <p:guide pos="4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28.05.2024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28.05.2024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897066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836457" cy="1641728"/>
            <a:chOff x="-23887" y="4595584"/>
            <a:chExt cx="7309865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373761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8" y="4702761"/>
              <a:ext cx="5728830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THE UNIVERSITY OF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349874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205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RESEARCH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39670"/>
            <a:ext cx="5839322" cy="3867321"/>
            <a:chOff x="623887" y="2367662"/>
            <a:chExt cx="5839322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67662"/>
              <a:ext cx="5839322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800" dirty="0">
                  <a:solidFill>
                    <a:schemeClr val="accent1"/>
                  </a:solidFill>
                </a:rPr>
                <a:t>Among the top 3 German universities for research units and research training groups</a:t>
              </a:r>
              <a:endParaRPr lang="de-DE" sz="1800" dirty="0">
                <a:solidFill>
                  <a:schemeClr val="accent1"/>
                </a:solidFill>
              </a:endParaRP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446479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training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groups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accent1"/>
                    </a:solidFill>
                  </a:rPr>
                  <a:t>units</a:t>
                </a:r>
                <a:endParaRPr lang="de-DE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5100838" cy="783061"/>
              <a:chOff x="899275" y="5204558"/>
              <a:chExt cx="5100838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 err="1">
                    <a:solidFill>
                      <a:schemeClr val="accent1"/>
                    </a:solidFill>
                  </a:rPr>
                  <a:t>with</a:t>
                </a:r>
                <a:r>
                  <a:rPr lang="de-DE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de-DE" sz="1800" b="1" dirty="0" err="1">
                    <a:solidFill>
                      <a:schemeClr val="accent1"/>
                    </a:solidFill>
                  </a:rPr>
                  <a:t>coordination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5100838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Collaborative Research Centers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97178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12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9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5498722" y="5874360"/>
            <a:ext cx="93807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STUDYING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32550"/>
              <a:ext cx="2712281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faculties</a:t>
              </a:r>
              <a:endParaRPr lang="de-DE" sz="2800" b="1" dirty="0">
                <a:solidFill>
                  <a:schemeClr val="accent1"/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accent1"/>
                  </a:solidFill>
                </a:rPr>
                <a:t>with subjects in natural sciences, life sciences, humanities, social sciences and medicine</a:t>
              </a:r>
              <a:endParaRPr lang="de-DE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&gt;230  </a:t>
              </a:r>
              <a:r>
                <a:rPr lang="de-DE" sz="2400" b="1" dirty="0" err="1">
                  <a:solidFill>
                    <a:schemeClr val="bg1"/>
                  </a:solidFill>
                </a:rPr>
                <a:t>degree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courses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top positions in the university rankings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27.500 </a:t>
              </a:r>
              <a:r>
                <a:rPr lang="de-DE" sz="2800" b="1" dirty="0" err="1">
                  <a:solidFill>
                    <a:schemeClr val="bg1"/>
                  </a:solidFill>
                </a:rPr>
                <a:t>students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16% international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 err="1">
                  <a:solidFill>
                    <a:schemeClr val="bg1"/>
                  </a:solidFill>
                </a:rPr>
                <a:t>students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</a:t>
            </a:r>
            <a:r>
              <a:rPr lang="de-DE" sz="1100" dirty="0" err="1">
                <a:solidFill>
                  <a:schemeClr val="bg1"/>
                </a:solidFill>
              </a:rPr>
              <a:t>WiSe</a:t>
            </a:r>
            <a:r>
              <a:rPr lang="de-DE" sz="1100" dirty="0">
                <a:solidFill>
                  <a:schemeClr val="bg1"/>
                </a:solidFill>
              </a:rPr>
              <a:t> 23/24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GRADUATE SCHOOLS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852936"/>
            <a:ext cx="10369245" cy="3448921"/>
            <a:chOff x="588951" y="2871597"/>
            <a:chExt cx="9436777" cy="3448921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871597"/>
              <a:ext cx="9043768" cy="34489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447661"/>
              <a:ext cx="9153068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Center for Neurosciences, Biophysics, and Molecular Biosciences </a:t>
              </a:r>
              <a:r>
                <a:rPr lang="de-DE" sz="2200" dirty="0">
                  <a:solidFill>
                    <a:schemeClr val="bg1"/>
                  </a:solidFill>
                </a:rPr>
                <a:t>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Göttingen Graduate School of Social Sciences </a:t>
              </a:r>
              <a:r>
                <a:rPr lang="de-DE" sz="2200" dirty="0">
                  <a:solidFill>
                    <a:schemeClr val="bg1"/>
                  </a:solidFill>
                </a:rPr>
                <a:t>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Humanities Göttingen </a:t>
              </a:r>
              <a:r>
                <a:rPr lang="de-DE" sz="2200" dirty="0">
                  <a:solidFill>
                    <a:schemeClr val="bg1"/>
                  </a:solidFill>
                </a:rPr>
                <a:t>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bg1"/>
                  </a:solidFill>
                </a:rPr>
                <a:t>Graduate School of Forest Sciences and Agricultural Sciences </a:t>
              </a:r>
              <a:r>
                <a:rPr lang="de-DE" sz="2200" dirty="0">
                  <a:solidFill>
                    <a:schemeClr val="bg1"/>
                  </a:solidFill>
                </a:rPr>
                <a:t>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535893"/>
              <a:ext cx="8519789" cy="707886"/>
              <a:chOff x="1018095" y="5231572"/>
              <a:chExt cx="8519789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231572"/>
                <a:ext cx="1025662" cy="70788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703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315197"/>
                <a:ext cx="7610459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chemeClr val="bg1"/>
                    </a:solidFill>
                  </a:rPr>
                  <a:t>completed doctorates over five years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2204" y="3068960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All PhD students at the University of Göttingen are member of a graduate school: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9625186" y="5912275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0" kern="0" dirty="0">
                <a:solidFill>
                  <a:prstClr val="white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THE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</a:t>
                </a:r>
                <a:r>
                  <a:rPr lang="de-DE" sz="2800" b="1" dirty="0">
                    <a:solidFill>
                      <a:schemeClr val="bg1"/>
                    </a:solidFill>
                  </a:rPr>
                  <a:t> </a:t>
                </a:r>
                <a:r>
                  <a:rPr lang="de-DE" sz="2800" b="1" dirty="0" err="1">
                    <a:solidFill>
                      <a:schemeClr val="bg1"/>
                    </a:solidFill>
                  </a:rPr>
                  <a:t>institutions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 err="1">
                    <a:solidFill>
                      <a:schemeClr val="bg1"/>
                    </a:solidFill>
                  </a:rPr>
                  <a:t>of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which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are</a:t>
                </a:r>
                <a:r>
                  <a:rPr lang="de-DE" sz="1800" dirty="0">
                    <a:solidFill>
                      <a:schemeClr val="bg1"/>
                    </a:solidFill>
                  </a:rPr>
                  <a:t> 4 Max Planck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institutes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associated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de-DE" sz="2800" b="1" dirty="0" err="1">
                  <a:solidFill>
                    <a:schemeClr val="bg1"/>
                  </a:solidFill>
                </a:rPr>
                <a:t>partners</a:t>
              </a:r>
              <a:endParaRPr lang="de-DE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almost</a:t>
                </a:r>
                <a:r>
                  <a:rPr lang="de-DE" sz="1800" dirty="0">
                    <a:solidFill>
                      <a:schemeClr val="bg1"/>
                    </a:solidFill>
                  </a:rPr>
                  <a:t> all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scientific</a:t>
                </a:r>
                <a:r>
                  <a:rPr lang="de-DE" sz="1800" dirty="0">
                    <a:solidFill>
                      <a:schemeClr val="bg1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bg1"/>
                    </a:solidFill>
                  </a:rPr>
                  <a:t>disciplines</a:t>
                </a:r>
                <a:endParaRPr lang="de-DE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 err="1">
                    <a:solidFill>
                      <a:schemeClr val="bg1"/>
                    </a:solidFill>
                  </a:rPr>
                  <a:t>researchers</a:t>
                </a:r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5.900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768202" y="55426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2024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3203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2800" b="1" dirty="0">
                  <a:solidFill>
                    <a:schemeClr val="accent1"/>
                  </a:solidFill>
                </a:rPr>
                <a:t>Lower Saxony State and University Library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553489" y="3204551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total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media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holdings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553490" y="3719817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book pages digitally accessible worldwide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553489" y="4250532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annual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library</a:t>
              </a:r>
              <a:r>
                <a:rPr lang="de-DE" sz="2800" b="1" dirty="0">
                  <a:solidFill>
                    <a:schemeClr val="accent1"/>
                  </a:solidFill>
                </a:rPr>
                <a:t> </a:t>
              </a:r>
              <a:r>
                <a:rPr lang="de-DE" sz="2800" b="1" dirty="0" err="1">
                  <a:solidFill>
                    <a:schemeClr val="accent1"/>
                  </a:solidFill>
                </a:rPr>
                <a:t>visits</a:t>
              </a:r>
              <a:endParaRPr lang="de-DE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768200" y="3215840"/>
              <a:ext cx="19778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9.9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5" y="3718676"/>
              <a:ext cx="18857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r>
                <a:rPr lang="de-DE" sz="2800" b="1" dirty="0">
                  <a:solidFill>
                    <a:schemeClr val="bg2"/>
                  </a:solidFill>
                </a:rPr>
                <a:t>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8857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1.9 </a:t>
              </a:r>
              <a:r>
                <a:rPr lang="de-DE" sz="2800" b="1" dirty="0" err="1">
                  <a:solidFill>
                    <a:schemeClr val="bg2"/>
                  </a:solidFill>
                </a:rPr>
                <a:t>million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Status: 2023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21" y="932346"/>
            <a:ext cx="12193588" cy="591998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9838CBA6-35D0-487B-8DFF-5F34EACEC727}"/>
              </a:ext>
            </a:extLst>
          </p:cNvPr>
          <p:cNvSpPr/>
          <p:nvPr/>
        </p:nvSpPr>
        <p:spPr>
          <a:xfrm rot="10800000">
            <a:off x="-15566" y="909090"/>
            <a:ext cx="12209154" cy="7527684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55000"/>
                </a:schemeClr>
              </a:gs>
              <a:gs pos="100000">
                <a:schemeClr val="bg1"/>
              </a:gs>
              <a:gs pos="66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454026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LARGEST EMPLOYER IN THE REGION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Futura PT Cond Medium" panose="020B0606020204020203" pitchFamily="34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excluding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auxiliary</a:t>
              </a:r>
              <a:r>
                <a:rPr lang="de-DE" sz="1800" dirty="0">
                  <a:solidFill>
                    <a:schemeClr val="bg1"/>
                  </a:solidFill>
                </a:rPr>
                <a:t> </a:t>
              </a:r>
              <a:r>
                <a:rPr lang="de-DE" sz="1800" dirty="0" err="1">
                  <a:solidFill>
                    <a:schemeClr val="bg1"/>
                  </a:solidFill>
                </a:rPr>
                <a:t>staff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 err="1">
                  <a:solidFill>
                    <a:schemeClr val="bg1"/>
                  </a:solidFill>
                </a:rPr>
                <a:t>employees</a:t>
              </a:r>
              <a:r>
                <a:rPr lang="de-DE" sz="2800" b="1" dirty="0">
                  <a:solidFill>
                    <a:schemeClr val="bg1"/>
                  </a:solidFill>
                </a:rPr>
                <a:t>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8422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4953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736754" y="442874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8105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excluding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auxiliary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staff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3389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chemeClr val="bg1"/>
                </a:solidFill>
              </a:rPr>
              <a:t>employees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university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2430994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404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92041" y="5229201"/>
            <a:ext cx="1005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 err="1">
                <a:solidFill>
                  <a:schemeClr val="bg1"/>
                </a:solidFill>
              </a:rPr>
              <a:t>thereof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3136379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professors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2271982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2092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3136078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</a:rPr>
              <a:t>scientific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staff</a:t>
            </a:r>
            <a:endParaRPr lang="de-DE" sz="2400" b="1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36961" y="5144037"/>
            <a:ext cx="6761541" cy="910313"/>
            <a:chOff x="1108475" y="5371062"/>
            <a:chExt cx="6761541" cy="91031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2556420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111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108475" y="5451099"/>
              <a:ext cx="10059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 err="1">
                  <a:solidFill>
                    <a:schemeClr val="bg1"/>
                  </a:solidFill>
                </a:rPr>
                <a:t>thereof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3261805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professors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2397408" y="5758155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1849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3261504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 err="1">
                  <a:solidFill>
                    <a:schemeClr val="bg1"/>
                  </a:solidFill>
                </a:rPr>
                <a:t>scientific</a:t>
              </a:r>
              <a:r>
                <a:rPr lang="de-DE" sz="2400" b="1" dirty="0">
                  <a:solidFill>
                    <a:schemeClr val="bg1"/>
                  </a:solidFill>
                </a:rPr>
                <a:t> </a:t>
              </a:r>
              <a:r>
                <a:rPr lang="de-DE" sz="2400" b="1" dirty="0" err="1">
                  <a:solidFill>
                    <a:schemeClr val="bg1"/>
                  </a:solidFill>
                </a:rPr>
                <a:t>staff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Status: 2023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Benutzerdefiniert</PresentationFormat>
  <Paragraphs>73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PT Cond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239</cp:revision>
  <dcterms:created xsi:type="dcterms:W3CDTF">2017-08-09T09:33:14Z</dcterms:created>
  <dcterms:modified xsi:type="dcterms:W3CDTF">2024-05-28T11:59:20Z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